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66" r:id="rId4"/>
    <p:sldId id="259" r:id="rId5"/>
    <p:sldId id="260" r:id="rId6"/>
    <p:sldId id="267" r:id="rId7"/>
    <p:sldId id="261" r:id="rId8"/>
    <p:sldId id="262" r:id="rId9"/>
    <p:sldId id="263" r:id="rId10"/>
    <p:sldId id="268"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6B4A4B-EEB6-4678-AE9A-1236CE4FC539}" type="datetimeFigureOut">
              <a:rPr lang="pt-BR" smtClean="0"/>
              <a:t>15/06/2021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82C7E2-E856-4CFF-8533-B069EB1C4B20}" type="slidenum">
              <a:rPr lang="pt-BR" smtClean="0"/>
              <a:t>‹nº›</a:t>
            </a:fld>
            <a:endParaRPr lang="pt-BR"/>
          </a:p>
        </p:txBody>
      </p:sp>
    </p:spTree>
    <p:extLst>
      <p:ext uri="{BB962C8B-B14F-4D97-AF65-F5344CB8AC3E}">
        <p14:creationId xmlns:p14="http://schemas.microsoft.com/office/powerpoint/2010/main" val="3208564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Date Placeholder 29"/>
          <p:cNvSpPr>
            <a:spLocks noGrp="1"/>
          </p:cNvSpPr>
          <p:nvPr>
            <p:ph type="dt" sz="half" idx="10"/>
          </p:nvPr>
        </p:nvSpPr>
        <p:spPr/>
        <p:txBody>
          <a:bodyPr/>
          <a:lstStyle/>
          <a:p>
            <a:fld id="{E687EB35-1176-4204-86D8-0D3C416FDCC9}" type="datetime1">
              <a:rPr lang="pt-BR" smtClean="0">
                <a:solidFill>
                  <a:srgbClr val="DBF5F9">
                    <a:shade val="90000"/>
                  </a:srgbClr>
                </a:solidFill>
              </a:rPr>
              <a:t>15/06/2021</a:t>
            </a:fld>
            <a:endParaRPr lang="pt-BR"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pt-BR"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501C64D8-9E4B-4D65-BF76-9724EF71FE5B}" type="slidenum">
              <a:rPr lang="pt-BR" smtClean="0">
                <a:solidFill>
                  <a:srgbClr val="DBF5F9">
                    <a:shade val="90000"/>
                  </a:srgbClr>
                </a:solidFill>
              </a:rPr>
              <a:pPr/>
              <a:t>‹nº›</a:t>
            </a:fld>
            <a:endParaRPr lang="pt-BR" dirty="0">
              <a:solidFill>
                <a:srgbClr val="DBF5F9">
                  <a:shade val="90000"/>
                </a:srgbClr>
              </a:solidFill>
            </a:endParaRPr>
          </a:p>
        </p:txBody>
      </p:sp>
    </p:spTree>
    <p:extLst>
      <p:ext uri="{BB962C8B-B14F-4D97-AF65-F5344CB8AC3E}">
        <p14:creationId xmlns:p14="http://schemas.microsoft.com/office/powerpoint/2010/main" val="360428129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76C235C2-4B14-4232-9CF9-3F2F81E2B99C}" type="datetime1">
              <a:rPr lang="pt-BR" smtClean="0">
                <a:solidFill>
                  <a:srgbClr val="04617B">
                    <a:shade val="90000"/>
                  </a:srgbClr>
                </a:solidFill>
              </a:rPr>
              <a:t>15/06/2021</a:t>
            </a:fld>
            <a:endParaRPr lang="pt-BR"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pt-BR"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354355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t-BR" smtClean="0"/>
              <a:t>Clique para editar o título mestre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C3C4FE93-2C98-4BE5-8A14-7921BB870948}" type="datetime1">
              <a:rPr lang="pt-BR" smtClean="0">
                <a:solidFill>
                  <a:srgbClr val="04617B">
                    <a:shade val="90000"/>
                  </a:srgbClr>
                </a:solidFill>
              </a:rPr>
              <a:t>15/06/2021</a:t>
            </a:fld>
            <a:endParaRPr lang="pt-BR"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pt-BR"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259618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Clique para editar o título mestre</a:t>
            </a:r>
            <a:endParaRPr kumimoji="0" lang="en-US"/>
          </a:p>
        </p:txBody>
      </p:sp>
      <p:sp>
        <p:nvSpPr>
          <p:cNvPr id="3" name="Content Placeholder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Date Placeholder 3"/>
          <p:cNvSpPr>
            <a:spLocks noGrp="1"/>
          </p:cNvSpPr>
          <p:nvPr>
            <p:ph type="dt" sz="half" idx="10"/>
          </p:nvPr>
        </p:nvSpPr>
        <p:spPr/>
        <p:txBody>
          <a:bodyPr/>
          <a:lstStyle/>
          <a:p>
            <a:fld id="{62112455-0155-4D3B-933F-81ED657F7728}" type="datetime1">
              <a:rPr lang="pt-BR" smtClean="0">
                <a:solidFill>
                  <a:srgbClr val="04617B">
                    <a:shade val="90000"/>
                  </a:srgbClr>
                </a:solidFill>
              </a:rPr>
              <a:t>15/06/2021</a:t>
            </a:fld>
            <a:endParaRPr lang="pt-BR"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pt-BR"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41799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Date Placeholder 3"/>
          <p:cNvSpPr>
            <a:spLocks noGrp="1"/>
          </p:cNvSpPr>
          <p:nvPr>
            <p:ph type="dt" sz="half" idx="10"/>
          </p:nvPr>
        </p:nvSpPr>
        <p:spPr/>
        <p:txBody>
          <a:bodyPr/>
          <a:lstStyle/>
          <a:p>
            <a:fld id="{81556A46-B638-404D-B2E7-1371863C192E}" type="datetime1">
              <a:rPr lang="pt-BR" smtClean="0">
                <a:solidFill>
                  <a:srgbClr val="DBF5F9">
                    <a:shade val="90000"/>
                  </a:srgbClr>
                </a:solidFill>
              </a:rPr>
              <a:t>15/06/2021</a:t>
            </a:fld>
            <a:endParaRPr lang="pt-BR"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pt-BR"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501C64D8-9E4B-4D65-BF76-9724EF71FE5B}" type="slidenum">
              <a:rPr lang="pt-BR" smtClean="0">
                <a:solidFill>
                  <a:srgbClr val="DBF5F9">
                    <a:shade val="90000"/>
                  </a:srgbClr>
                </a:solidFill>
              </a:rPr>
              <a:pPr/>
              <a:t>‹nº›</a:t>
            </a:fld>
            <a:endParaRPr lang="pt-BR" dirty="0">
              <a:solidFill>
                <a:srgbClr val="DBF5F9">
                  <a:shade val="90000"/>
                </a:srgbClr>
              </a:solidFill>
            </a:endParaRPr>
          </a:p>
        </p:txBody>
      </p:sp>
    </p:spTree>
    <p:extLst>
      <p:ext uri="{BB962C8B-B14F-4D97-AF65-F5344CB8AC3E}">
        <p14:creationId xmlns:p14="http://schemas.microsoft.com/office/powerpoint/2010/main" val="21884930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t-BR" smtClean="0"/>
              <a:t>Clique para editar o título mestre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15DAE69C-6A38-4C3B-9F67-524CF249AC34}" type="datetime1">
              <a:rPr lang="pt-BR" smtClean="0">
                <a:solidFill>
                  <a:srgbClr val="04617B">
                    <a:shade val="90000"/>
                  </a:srgbClr>
                </a:solidFill>
              </a:rPr>
              <a:t>15/06/2021</a:t>
            </a:fld>
            <a:endParaRPr lang="pt-BR"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pt-BR"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1777575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título mestre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Date Placeholder 6"/>
          <p:cNvSpPr>
            <a:spLocks noGrp="1"/>
          </p:cNvSpPr>
          <p:nvPr>
            <p:ph type="dt" sz="half" idx="10"/>
          </p:nvPr>
        </p:nvSpPr>
        <p:spPr/>
        <p:txBody>
          <a:bodyPr/>
          <a:lstStyle/>
          <a:p>
            <a:fld id="{6163B1C5-195C-43FE-AE44-5B4666F2C431}" type="datetime1">
              <a:rPr lang="pt-BR" smtClean="0">
                <a:solidFill>
                  <a:srgbClr val="04617B">
                    <a:shade val="90000"/>
                  </a:srgbClr>
                </a:solidFill>
              </a:rPr>
              <a:t>15/06/2021</a:t>
            </a:fld>
            <a:endParaRPr lang="pt-BR"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pt-BR"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307989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Date Placeholder 2"/>
          <p:cNvSpPr>
            <a:spLocks noGrp="1"/>
          </p:cNvSpPr>
          <p:nvPr>
            <p:ph type="dt" sz="half" idx="10"/>
          </p:nvPr>
        </p:nvSpPr>
        <p:spPr/>
        <p:txBody>
          <a:bodyPr/>
          <a:lstStyle/>
          <a:p>
            <a:fld id="{42EE0402-2858-4D28-BC89-7B7E541CA4CF}" type="datetime1">
              <a:rPr lang="pt-BR" smtClean="0">
                <a:solidFill>
                  <a:srgbClr val="04617B">
                    <a:shade val="90000"/>
                  </a:srgbClr>
                </a:solidFill>
              </a:rPr>
              <a:t>15/06/2021</a:t>
            </a:fld>
            <a:endParaRPr lang="pt-BR"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pt-BR"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4025991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CBCFD-74C4-46F6-BA30-CD3BCF219BE9}" type="datetime1">
              <a:rPr lang="pt-BR" smtClean="0">
                <a:solidFill>
                  <a:srgbClr val="04617B">
                    <a:shade val="90000"/>
                  </a:srgbClr>
                </a:solidFill>
              </a:rPr>
              <a:t>15/06/2021</a:t>
            </a:fld>
            <a:endParaRPr lang="pt-BR"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pt-BR"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225832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título mestre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 texto mestre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Date Placeholder 4"/>
          <p:cNvSpPr>
            <a:spLocks noGrp="1"/>
          </p:cNvSpPr>
          <p:nvPr>
            <p:ph type="dt" sz="half" idx="10"/>
          </p:nvPr>
        </p:nvSpPr>
        <p:spPr/>
        <p:txBody>
          <a:bodyPr/>
          <a:lstStyle/>
          <a:p>
            <a:fld id="{87922332-50C5-4B5C-A395-61B84F8E07D0}" type="datetime1">
              <a:rPr lang="pt-BR" smtClean="0">
                <a:solidFill>
                  <a:srgbClr val="04617B">
                    <a:shade val="90000"/>
                  </a:srgbClr>
                </a:solidFill>
              </a:rPr>
              <a:t>15/06/2021</a:t>
            </a:fld>
            <a:endParaRPr lang="pt-BR"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pt-BR"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Tree>
    <p:extLst>
      <p:ext uri="{BB962C8B-B14F-4D97-AF65-F5344CB8AC3E}">
        <p14:creationId xmlns:p14="http://schemas.microsoft.com/office/powerpoint/2010/main" val="276440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título mestre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Date Placeholder 4"/>
          <p:cNvSpPr>
            <a:spLocks noGrp="1"/>
          </p:cNvSpPr>
          <p:nvPr>
            <p:ph type="dt" sz="half" idx="10"/>
          </p:nvPr>
        </p:nvSpPr>
        <p:spPr/>
        <p:txBody>
          <a:bodyPr/>
          <a:lstStyle/>
          <a:p>
            <a:fld id="{9CC7D28F-CEAE-4C76-8277-87B95D9EB74F}" type="datetime1">
              <a:rPr lang="pt-BR" smtClean="0">
                <a:solidFill>
                  <a:srgbClr val="04617B">
                    <a:shade val="90000"/>
                  </a:srgbClr>
                </a:solidFill>
              </a:rPr>
              <a:t>15/06/2021</a:t>
            </a:fld>
            <a:endParaRPr lang="pt-BR"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pt-BR"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dirty="0" smtClean="0"/>
              <a:t>Clique no ícone para adicionar uma imagem</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4195724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título mestre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8E635D2-4ED1-4A19-ACC9-82FD5148F440}" type="datetime1">
              <a:rPr lang="pt-BR" smtClean="0">
                <a:solidFill>
                  <a:srgbClr val="04617B">
                    <a:shade val="90000"/>
                  </a:srgbClr>
                </a:solidFill>
              </a:rPr>
              <a:t>15/06/2021</a:t>
            </a:fld>
            <a:endParaRPr lang="pt-BR"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01C64D8-9E4B-4D65-BF76-9724EF71FE5B}" type="slidenum">
              <a:rPr lang="pt-BR" smtClean="0">
                <a:solidFill>
                  <a:srgbClr val="04617B">
                    <a:shade val="90000"/>
                  </a:srgbClr>
                </a:solidFill>
              </a:rPr>
              <a:pPr/>
              <a:t>‹nº›</a:t>
            </a:fld>
            <a:endParaRPr lang="pt-BR"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160561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lnSpcReduction="10000"/>
          </a:bodyPr>
          <a:lstStyle/>
          <a:p>
            <a:pPr algn="ctr"/>
            <a:r>
              <a:rPr lang="pt-BR" sz="2500" b="1" i="1" dirty="0">
                <a:solidFill>
                  <a:prstClr val="black"/>
                </a:solidFill>
                <a:latin typeface="Arial" panose="020B0604020202020204" pitchFamily="34" charset="0"/>
                <a:ea typeface="+mj-ea"/>
                <a:cs typeface="Arial" panose="020B0604020202020204" pitchFamily="34" charset="0"/>
              </a:rPr>
              <a:t>Seminário: "Perspectivas e desafios para as carreiras técnico- administrativas das universidades"</a:t>
            </a:r>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r>
              <a:rPr lang="pt-BR" sz="2500" b="1" i="1" dirty="0" smtClean="0">
                <a:solidFill>
                  <a:prstClr val="black"/>
                </a:solidFill>
                <a:latin typeface="Arial" panose="020B0604020202020204" pitchFamily="34" charset="0"/>
                <a:ea typeface="+mj-ea"/>
                <a:cs typeface="Arial" panose="020B0604020202020204" pitchFamily="34" charset="0"/>
              </a:rPr>
              <a:t>  </a:t>
            </a:r>
            <a:r>
              <a:rPr lang="pt-BR" sz="2500" b="1" dirty="0" smtClean="0">
                <a:solidFill>
                  <a:prstClr val="black"/>
                </a:solidFill>
                <a:latin typeface="Arial" panose="020B0604020202020204" pitchFamily="34" charset="0"/>
                <a:ea typeface="+mj-ea"/>
                <a:cs typeface="Arial" panose="020B0604020202020204" pitchFamily="34" charset="0"/>
              </a:rPr>
              <a:t>DATA</a:t>
            </a:r>
            <a:r>
              <a:rPr lang="pt-BR" sz="2500" dirty="0" smtClean="0">
                <a:solidFill>
                  <a:prstClr val="black"/>
                </a:solidFill>
                <a:latin typeface="Arial" panose="020B0604020202020204" pitchFamily="34" charset="0"/>
                <a:ea typeface="+mj-ea"/>
                <a:cs typeface="Arial" panose="020B0604020202020204" pitchFamily="34" charset="0"/>
              </a:rPr>
              <a:t>: 16 de junho de 2021</a:t>
            </a:r>
          </a:p>
          <a:p>
            <a:pPr algn="just"/>
            <a:r>
              <a:rPr lang="pt-BR" sz="2500" b="1" dirty="0" smtClean="0">
                <a:solidFill>
                  <a:prstClr val="black"/>
                </a:solidFill>
                <a:latin typeface="Arial" panose="020B0604020202020204" pitchFamily="34" charset="0"/>
                <a:ea typeface="+mj-ea"/>
                <a:cs typeface="Arial" panose="020B0604020202020204" pitchFamily="34" charset="0"/>
              </a:rPr>
              <a:t>  HORÁRIO</a:t>
            </a:r>
            <a:r>
              <a:rPr lang="pt-BR" sz="2500" smtClean="0">
                <a:solidFill>
                  <a:prstClr val="black"/>
                </a:solidFill>
                <a:latin typeface="Arial" panose="020B0604020202020204" pitchFamily="34" charset="0"/>
                <a:ea typeface="+mj-ea"/>
                <a:cs typeface="Arial" panose="020B0604020202020204" pitchFamily="34" charset="0"/>
              </a:rPr>
              <a:t>: 16:00hs</a:t>
            </a:r>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2500" b="1" i="1" dirty="0" smtClean="0">
                <a:solidFill>
                  <a:prstClr val="black"/>
                </a:solidFill>
                <a:latin typeface="Arial" panose="020B0604020202020204" pitchFamily="34" charset="0"/>
                <a:ea typeface="+mj-ea"/>
                <a:cs typeface="Arial" panose="020B0604020202020204" pitchFamily="34" charset="0"/>
              </a:rPr>
              <a:t>  TEMA: </a:t>
            </a:r>
            <a:r>
              <a:rPr lang="pt-BR" sz="2500" dirty="0" smtClean="0">
                <a:solidFill>
                  <a:prstClr val="black"/>
                </a:solidFill>
                <a:latin typeface="Arial" panose="020B0604020202020204" pitchFamily="34" charset="0"/>
                <a:ea typeface="+mj-ea"/>
                <a:cs typeface="Arial" panose="020B0604020202020204" pitchFamily="34" charset="0"/>
              </a:rPr>
              <a:t>Historicizando a construção do plano de carreira dos Servidores </a:t>
            </a:r>
            <a:r>
              <a:rPr lang="pt-BR" sz="2500" dirty="0">
                <a:solidFill>
                  <a:prstClr val="black"/>
                </a:solidFill>
                <a:latin typeface="Arial" panose="020B0604020202020204" pitchFamily="34" charset="0"/>
                <a:ea typeface="+mj-ea"/>
                <a:cs typeface="Arial" panose="020B0604020202020204" pitchFamily="34" charset="0"/>
              </a:rPr>
              <a:t>T</a:t>
            </a:r>
            <a:r>
              <a:rPr lang="pt-BR" sz="2500" dirty="0" smtClean="0">
                <a:solidFill>
                  <a:prstClr val="black"/>
                </a:solidFill>
                <a:latin typeface="Arial" panose="020B0604020202020204" pitchFamily="34" charset="0"/>
                <a:ea typeface="+mj-ea"/>
                <a:cs typeface="Arial" panose="020B0604020202020204" pitchFamily="34" charset="0"/>
              </a:rPr>
              <a:t>écnicos da Uneb</a:t>
            </a:r>
          </a:p>
          <a:p>
            <a:pPr algn="just"/>
            <a:r>
              <a:rPr lang="pt-BR" sz="2500" b="1" i="1" dirty="0" smtClean="0">
                <a:solidFill>
                  <a:prstClr val="black"/>
                </a:solidFill>
                <a:latin typeface="Arial" panose="020B0604020202020204" pitchFamily="34" charset="0"/>
                <a:ea typeface="+mj-ea"/>
                <a:cs typeface="Arial" panose="020B0604020202020204" pitchFamily="34" charset="0"/>
              </a:rPr>
              <a:t> EXPOSITOR: </a:t>
            </a:r>
            <a:r>
              <a:rPr lang="pt-BR" sz="2500" dirty="0" smtClean="0">
                <a:solidFill>
                  <a:prstClr val="black"/>
                </a:solidFill>
                <a:latin typeface="Arial" panose="020B0604020202020204" pitchFamily="34" charset="0"/>
                <a:ea typeface="+mj-ea"/>
                <a:cs typeface="Arial" panose="020B0604020202020204" pitchFamily="34" charset="0"/>
              </a:rPr>
              <a:t>Ms</a:t>
            </a:r>
            <a:r>
              <a:rPr lang="pt-BR" sz="2500" b="1" i="1" dirty="0" smtClean="0">
                <a:solidFill>
                  <a:prstClr val="black"/>
                </a:solidFill>
                <a:latin typeface="Arial" panose="020B0604020202020204" pitchFamily="34" charset="0"/>
                <a:ea typeface="+mj-ea"/>
                <a:cs typeface="Arial" panose="020B0604020202020204" pitchFamily="34" charset="0"/>
              </a:rPr>
              <a:t>. </a:t>
            </a:r>
            <a:r>
              <a:rPr lang="pt-BR" sz="2500" dirty="0" smtClean="0">
                <a:solidFill>
                  <a:prstClr val="black"/>
                </a:solidFill>
                <a:latin typeface="Arial" panose="020B0604020202020204" pitchFamily="34" charset="0"/>
                <a:ea typeface="+mj-ea"/>
                <a:cs typeface="Arial" panose="020B0604020202020204" pitchFamily="34" charset="0"/>
              </a:rPr>
              <a:t>Euzebio Silva - Servidor Técnico Efetivo</a:t>
            </a:r>
          </a:p>
          <a:p>
            <a:pPr algn="just"/>
            <a:r>
              <a:rPr lang="pt-BR" sz="2500" b="1" i="1" dirty="0" smtClean="0">
                <a:solidFill>
                  <a:prstClr val="black"/>
                </a:solidFill>
                <a:latin typeface="Arial" panose="020B0604020202020204" pitchFamily="34" charset="0"/>
                <a:ea typeface="+mj-ea"/>
                <a:cs typeface="Arial" panose="020B0604020202020204" pitchFamily="34" charset="0"/>
              </a:rPr>
              <a:t>  </a:t>
            </a:r>
            <a:endParaRPr lang="pt-BR" sz="2500" i="1" dirty="0" smtClean="0">
              <a:solidFill>
                <a:prstClr val="black"/>
              </a:solidFill>
              <a:latin typeface="Arial" panose="020B0604020202020204" pitchFamily="34" charset="0"/>
              <a:ea typeface="+mj-ea"/>
              <a:cs typeface="Arial" panose="020B0604020202020204" pitchFamily="34" charset="0"/>
            </a:endParaRPr>
          </a:p>
          <a:p>
            <a:pPr algn="just"/>
            <a:endParaRPr lang="pt-BR" sz="2500" i="1" dirty="0">
              <a:solidFill>
                <a:prstClr val="black"/>
              </a:solidFill>
              <a:latin typeface="Arial" panose="020B0604020202020204" pitchFamily="34" charset="0"/>
              <a:ea typeface="+mj-ea"/>
              <a:cs typeface="Arial" panose="020B0604020202020204" pitchFamily="34" charset="0"/>
            </a:endParaRPr>
          </a:p>
          <a:p>
            <a:pPr algn="just"/>
            <a:endParaRPr lang="pt-BR" sz="2800" i="1" dirty="0">
              <a:latin typeface="Arial" panose="020B0604020202020204" pitchFamily="34" charset="0"/>
              <a:cs typeface="Arial" panose="020B0604020202020204" pitchFamily="34" charset="0"/>
            </a:endParaRPr>
          </a:p>
        </p:txBody>
      </p:sp>
      <p:pic>
        <p:nvPicPr>
          <p:cNvPr id="1026" name="Picture 2" descr="C:\Users\Euzebio\Desktop\LOGOMARCA SINTESTB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2014804"/>
            <a:ext cx="1793751" cy="1946772"/>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1</a:t>
            </a:fld>
            <a:endParaRPr lang="pt-BR" dirty="0">
              <a:solidFill>
                <a:srgbClr val="DBF5F9">
                  <a:shade val="90000"/>
                </a:srgbClr>
              </a:solidFill>
            </a:endParaRPr>
          </a:p>
        </p:txBody>
      </p:sp>
    </p:spTree>
    <p:extLst>
      <p:ext uri="{BB962C8B-B14F-4D97-AF65-F5344CB8AC3E}">
        <p14:creationId xmlns:p14="http://schemas.microsoft.com/office/powerpoint/2010/main" val="1958118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79512" y="908721"/>
            <a:ext cx="8784976" cy="4665006"/>
          </a:xfrm>
        </p:spPr>
        <p:txBody>
          <a:bodyPr>
            <a:normAutofit/>
          </a:bodyPr>
          <a:lstStyle/>
          <a:p>
            <a:pPr algn="ctr">
              <a:lnSpc>
                <a:spcPct val="170000"/>
              </a:lnSpc>
            </a:pPr>
            <a:r>
              <a:rPr lang="pt-BR" sz="2500" b="1" i="1" dirty="0" smtClean="0">
                <a:solidFill>
                  <a:prstClr val="black"/>
                </a:solidFill>
                <a:latin typeface="Arial" panose="020B0604020202020204" pitchFamily="34" charset="0"/>
                <a:ea typeface="+mj-ea"/>
                <a:cs typeface="Arial" panose="020B0604020202020204" pitchFamily="34" charset="0"/>
              </a:rPr>
              <a:t>REFERÊNCIAS</a:t>
            </a:r>
          </a:p>
          <a:p>
            <a:pPr marL="457200" indent="-457200" algn="just">
              <a:buAutoNum type="arabicPeriod"/>
            </a:pPr>
            <a:r>
              <a:rPr lang="pt-BR" sz="2500" dirty="0" smtClean="0">
                <a:solidFill>
                  <a:prstClr val="black"/>
                </a:solidFill>
                <a:latin typeface="Arial" panose="020B0604020202020204" pitchFamily="34" charset="0"/>
                <a:ea typeface="+mj-ea"/>
                <a:cs typeface="Arial" panose="020B0604020202020204" pitchFamily="34" charset="0"/>
              </a:rPr>
              <a:t>Relatório </a:t>
            </a:r>
            <a:r>
              <a:rPr lang="pt-BR" sz="2500" dirty="0">
                <a:solidFill>
                  <a:prstClr val="black"/>
                </a:solidFill>
                <a:latin typeface="Arial" panose="020B0604020202020204" pitchFamily="34" charset="0"/>
                <a:ea typeface="+mj-ea"/>
                <a:cs typeface="Arial" panose="020B0604020202020204" pitchFamily="34" charset="0"/>
              </a:rPr>
              <a:t>Final do Trabalho da Comissão Interna: </a:t>
            </a:r>
            <a:r>
              <a:rPr lang="pt-BR" sz="2500" b="1" dirty="0">
                <a:solidFill>
                  <a:prstClr val="black"/>
                </a:solidFill>
                <a:latin typeface="Arial" panose="020B0604020202020204" pitchFamily="34" charset="0"/>
                <a:ea typeface="+mj-ea"/>
                <a:cs typeface="Arial" panose="020B0604020202020204" pitchFamily="34" charset="0"/>
              </a:rPr>
              <a:t>Pauta Interna </a:t>
            </a:r>
            <a:r>
              <a:rPr lang="pt-BR" sz="2500" b="1" dirty="0" smtClean="0">
                <a:solidFill>
                  <a:prstClr val="black"/>
                </a:solidFill>
                <a:latin typeface="Arial" panose="020B0604020202020204" pitchFamily="34" charset="0"/>
                <a:ea typeface="+mj-ea"/>
                <a:cs typeface="Arial" panose="020B0604020202020204" pitchFamily="34" charset="0"/>
              </a:rPr>
              <a:t> de </a:t>
            </a:r>
            <a:r>
              <a:rPr lang="pt-BR" sz="2500" b="1" dirty="0">
                <a:solidFill>
                  <a:prstClr val="black"/>
                </a:solidFill>
                <a:latin typeface="Arial" panose="020B0604020202020204" pitchFamily="34" charset="0"/>
                <a:ea typeface="+mj-ea"/>
                <a:cs typeface="Arial" panose="020B0604020202020204" pitchFamily="34" charset="0"/>
              </a:rPr>
              <a:t>Reivindicações - Categoria - Servidores </a:t>
            </a:r>
            <a:r>
              <a:rPr lang="pt-BR" sz="2500" b="1" dirty="0" smtClean="0">
                <a:solidFill>
                  <a:prstClr val="black"/>
                </a:solidFill>
                <a:latin typeface="Arial" panose="020B0604020202020204" pitchFamily="34" charset="0"/>
                <a:ea typeface="+mj-ea"/>
                <a:cs typeface="Arial" panose="020B0604020202020204" pitchFamily="34" charset="0"/>
              </a:rPr>
              <a:t>Técnicos</a:t>
            </a:r>
            <a:r>
              <a:rPr lang="pt-BR" sz="2500" dirty="0" smtClean="0">
                <a:solidFill>
                  <a:prstClr val="black"/>
                </a:solidFill>
                <a:latin typeface="Arial" panose="020B0604020202020204" pitchFamily="34" charset="0"/>
                <a:ea typeface="+mj-ea"/>
                <a:cs typeface="Arial" panose="020B0604020202020204" pitchFamily="34" charset="0"/>
              </a:rPr>
              <a:t>, UNEB, maio de 2016, p.25-37.</a:t>
            </a:r>
          </a:p>
          <a:p>
            <a:pPr marL="457200" indent="-457200" algn="just">
              <a:buAutoNum type="arabicPeriod"/>
            </a:pPr>
            <a:r>
              <a:rPr lang="pt-BR" sz="2500" b="1" dirty="0" smtClean="0">
                <a:solidFill>
                  <a:prstClr val="black"/>
                </a:solidFill>
                <a:latin typeface="Arial" panose="020B0604020202020204" pitchFamily="34" charset="0"/>
                <a:ea typeface="+mj-ea"/>
                <a:cs typeface="Arial" panose="020B0604020202020204" pitchFamily="34" charset="0"/>
              </a:rPr>
              <a:t>Plano de Carreira dos Servidores Técnicos das UEBAS</a:t>
            </a:r>
            <a:r>
              <a:rPr lang="pt-BR" sz="2500" dirty="0" smtClean="0">
                <a:solidFill>
                  <a:prstClr val="black"/>
                </a:solidFill>
                <a:latin typeface="Arial" panose="020B0604020202020204" pitchFamily="34" charset="0"/>
                <a:ea typeface="+mj-ea"/>
                <a:cs typeface="Arial" panose="020B0604020202020204" pitchFamily="34" charset="0"/>
              </a:rPr>
              <a:t>, (Lei 11.375/2009 de 05/02/2009)</a:t>
            </a: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ctr"/>
            <a:r>
              <a:rPr lang="pt-BR" sz="3600" b="1" i="1" dirty="0" smtClean="0">
                <a:solidFill>
                  <a:srgbClr val="FFFF00"/>
                </a:solidFill>
                <a:latin typeface="Arial" panose="020B0604020202020204" pitchFamily="34" charset="0"/>
                <a:ea typeface="+mj-ea"/>
                <a:cs typeface="Arial" panose="020B0604020202020204" pitchFamily="34" charset="0"/>
              </a:rPr>
              <a:t>MUITO OBRIGADO!</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10</a:t>
            </a:fld>
            <a:endParaRPr lang="pt-BR" dirty="0">
              <a:solidFill>
                <a:srgbClr val="DBF5F9">
                  <a:shade val="90000"/>
                </a:srgbClr>
              </a:solidFill>
            </a:endParaRPr>
          </a:p>
        </p:txBody>
      </p:sp>
    </p:spTree>
    <p:extLst>
      <p:ext uri="{BB962C8B-B14F-4D97-AF65-F5344CB8AC3E}">
        <p14:creationId xmlns:p14="http://schemas.microsoft.com/office/powerpoint/2010/main" val="4263867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fontScale="92500" lnSpcReduction="10000"/>
          </a:bodyPr>
          <a:lstStyle/>
          <a:p>
            <a:pPr algn="ctr"/>
            <a:r>
              <a:rPr lang="pt-BR" sz="2500" b="1" i="1" dirty="0" smtClean="0">
                <a:solidFill>
                  <a:prstClr val="black"/>
                </a:solidFill>
                <a:latin typeface="Arial" panose="020B0604020202020204" pitchFamily="34" charset="0"/>
                <a:ea typeface="+mj-ea"/>
                <a:cs typeface="Arial" panose="020B0604020202020204" pitchFamily="34" charset="0"/>
              </a:rPr>
              <a:t>PLANO DE CARREIRA DOS SERVIDORES TÉCNICOS DA UNEB</a:t>
            </a:r>
            <a:endParaRPr lang="pt-BR" sz="2500"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2500" b="1" i="1" dirty="0" smtClean="0">
                <a:solidFill>
                  <a:prstClr val="black"/>
                </a:solidFill>
                <a:latin typeface="Arial" panose="020B0604020202020204" pitchFamily="34" charset="0"/>
                <a:ea typeface="+mj-ea"/>
                <a:cs typeface="Arial" panose="020B0604020202020204" pitchFamily="34" charset="0"/>
              </a:rPr>
              <a:t>  </a:t>
            </a:r>
            <a:endParaRPr lang="pt-BR" sz="2500" i="1" dirty="0" smtClean="0">
              <a:solidFill>
                <a:prstClr val="black"/>
              </a:solidFill>
              <a:latin typeface="Arial" panose="020B0604020202020204" pitchFamily="34" charset="0"/>
              <a:ea typeface="+mj-ea"/>
              <a:cs typeface="Arial" panose="020B0604020202020204" pitchFamily="34" charset="0"/>
            </a:endParaRPr>
          </a:p>
          <a:p>
            <a:pPr algn="just"/>
            <a:r>
              <a:rPr lang="pt-BR" sz="2500" i="1" dirty="0" smtClean="0">
                <a:solidFill>
                  <a:prstClr val="black"/>
                </a:solidFill>
                <a:latin typeface="Arial" panose="020B0604020202020204" pitchFamily="34" charset="0"/>
                <a:ea typeface="+mj-ea"/>
                <a:cs typeface="Arial" panose="020B0604020202020204" pitchFamily="34" charset="0"/>
              </a:rPr>
              <a:t>Foto da primeira reunião de trabalho para a construção do Plano de Carreira com Edson Pinto/ Coordenador </a:t>
            </a:r>
            <a:r>
              <a:rPr lang="pt-BR" sz="2500" i="1" smtClean="0">
                <a:solidFill>
                  <a:prstClr val="black"/>
                </a:solidFill>
                <a:latin typeface="Arial" panose="020B0604020202020204" pitchFamily="34" charset="0"/>
                <a:ea typeface="+mj-ea"/>
                <a:cs typeface="Arial" panose="020B0604020202020204" pitchFamily="34" charset="0"/>
              </a:rPr>
              <a:t>Geral </a:t>
            </a:r>
            <a:r>
              <a:rPr lang="pt-BR" sz="2500" i="1" smtClean="0">
                <a:solidFill>
                  <a:prstClr val="black"/>
                </a:solidFill>
                <a:latin typeface="Arial" panose="020B0604020202020204" pitchFamily="34" charset="0"/>
                <a:ea typeface="+mj-ea"/>
                <a:cs typeface="Arial" panose="020B0604020202020204" pitchFamily="34" charset="0"/>
              </a:rPr>
              <a:t>Sintest-2009 </a:t>
            </a:r>
            <a:r>
              <a:rPr lang="pt-BR" sz="2500" i="1" dirty="0" smtClean="0">
                <a:solidFill>
                  <a:prstClr val="black"/>
                </a:solidFill>
                <a:latin typeface="Arial" panose="020B0604020202020204" pitchFamily="34" charset="0"/>
                <a:ea typeface="+mj-ea"/>
                <a:cs typeface="Arial" panose="020B0604020202020204" pitchFamily="34" charset="0"/>
              </a:rPr>
              <a:t>e </a:t>
            </a:r>
            <a:r>
              <a:rPr lang="pt-BR" sz="2800" i="1" dirty="0" smtClean="0">
                <a:solidFill>
                  <a:schemeClr val="bg1"/>
                </a:solidFill>
                <a:latin typeface="Arial" panose="020B0604020202020204" pitchFamily="34" charset="0"/>
                <a:cs typeface="Arial" panose="020B0604020202020204" pitchFamily="34" charset="0"/>
              </a:rPr>
              <a:t>Euzebio Silva/Coordenador </a:t>
            </a:r>
            <a:r>
              <a:rPr lang="pt-BR" sz="2800" i="1" smtClean="0">
                <a:solidFill>
                  <a:schemeClr val="bg1"/>
                </a:solidFill>
                <a:latin typeface="Arial" panose="020B0604020202020204" pitchFamily="34" charset="0"/>
                <a:cs typeface="Arial" panose="020B0604020202020204" pitchFamily="34" charset="0"/>
              </a:rPr>
              <a:t>Jurídico </a:t>
            </a:r>
            <a:r>
              <a:rPr lang="pt-BR" sz="2800" i="1" smtClean="0">
                <a:solidFill>
                  <a:schemeClr val="bg1"/>
                </a:solidFill>
                <a:latin typeface="Arial" panose="020B0604020202020204" pitchFamily="34" charset="0"/>
                <a:cs typeface="Arial" panose="020B0604020202020204" pitchFamily="34" charset="0"/>
              </a:rPr>
              <a:t>2009 </a:t>
            </a:r>
            <a:endParaRPr lang="pt-BR" sz="2800" i="1" dirty="0" smtClean="0">
              <a:solidFill>
                <a:schemeClr val="bg1"/>
              </a:solidFill>
              <a:latin typeface="Arial" panose="020B0604020202020204" pitchFamily="34" charset="0"/>
              <a:cs typeface="Arial" panose="020B0604020202020204" pitchFamily="34" charset="0"/>
            </a:endParaRPr>
          </a:p>
          <a:p>
            <a:pPr algn="ctr"/>
            <a:r>
              <a:rPr lang="pt-BR" sz="2800" b="1" i="1" dirty="0" smtClean="0">
                <a:solidFill>
                  <a:srgbClr val="FFFF00"/>
                </a:solidFill>
                <a:latin typeface="Arial" panose="020B0604020202020204" pitchFamily="34" charset="0"/>
                <a:cs typeface="Arial" panose="020B0604020202020204" pitchFamily="34" charset="0"/>
              </a:rPr>
              <a:t>REPRESENTANTES DO SINTEST-UNEB</a:t>
            </a:r>
            <a:endParaRPr lang="pt-BR" sz="2800" b="1" i="1" dirty="0">
              <a:solidFill>
                <a:srgbClr val="FFFF00"/>
              </a:solidFill>
              <a:latin typeface="Arial" panose="020B0604020202020204" pitchFamily="34" charset="0"/>
              <a:cs typeface="Arial" panose="020B0604020202020204" pitchFamily="34" charset="0"/>
            </a:endParaRPr>
          </a:p>
        </p:txBody>
      </p:sp>
      <p:pic>
        <p:nvPicPr>
          <p:cNvPr id="2050" name="Picture 2" descr="C:\Users\Euzebio\Desktop\PASTA PALESTRA SINTEST 16 DE JUNHO DE 2021\FOTO SAEB 20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916832"/>
            <a:ext cx="4824536" cy="2751493"/>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2</a:t>
            </a:fld>
            <a:endParaRPr lang="pt-BR" dirty="0">
              <a:solidFill>
                <a:srgbClr val="DBF5F9">
                  <a:shade val="90000"/>
                </a:srgbClr>
              </a:solidFill>
            </a:endParaRPr>
          </a:p>
        </p:txBody>
      </p:sp>
    </p:spTree>
    <p:extLst>
      <p:ext uri="{BB962C8B-B14F-4D97-AF65-F5344CB8AC3E}">
        <p14:creationId xmlns:p14="http://schemas.microsoft.com/office/powerpoint/2010/main" val="1397097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a:bodyPr>
          <a:lstStyle/>
          <a:p>
            <a:pPr algn="ctr"/>
            <a:r>
              <a:rPr lang="pt-BR" sz="2500" b="1" i="1" dirty="0" smtClean="0">
                <a:solidFill>
                  <a:prstClr val="black"/>
                </a:solidFill>
                <a:latin typeface="Arial" panose="020B0604020202020204" pitchFamily="34" charset="0"/>
                <a:ea typeface="+mj-ea"/>
                <a:cs typeface="Arial" panose="020B0604020202020204" pitchFamily="34" charset="0"/>
              </a:rPr>
              <a:t>PLANO DE CARREIRA DOS SERVIDORES TÉCNICOS DA UNEB</a:t>
            </a:r>
            <a:endParaRPr lang="pt-BR" sz="2500"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i="1" dirty="0" smtClean="0">
              <a:solidFill>
                <a:prstClr val="black"/>
              </a:solidFill>
              <a:latin typeface="Arial" panose="020B0604020202020204" pitchFamily="34" charset="0"/>
              <a:ea typeface="+mj-ea"/>
              <a:cs typeface="Arial" panose="020B0604020202020204" pitchFamily="34" charset="0"/>
            </a:endParaRPr>
          </a:p>
          <a:p>
            <a:pPr algn="just"/>
            <a:endParaRPr lang="pt-BR" sz="1900" b="1" i="1" dirty="0" smtClean="0">
              <a:solidFill>
                <a:schemeClr val="bg1"/>
              </a:solidFill>
              <a:latin typeface="Arial" panose="020B0604020202020204" pitchFamily="34" charset="0"/>
              <a:cs typeface="Arial" panose="020B0604020202020204" pitchFamily="34" charset="0"/>
            </a:endParaRPr>
          </a:p>
          <a:p>
            <a:pPr algn="just"/>
            <a:r>
              <a:rPr lang="pt-BR" sz="1900" b="1" i="1" dirty="0" smtClean="0">
                <a:solidFill>
                  <a:schemeClr val="bg1"/>
                </a:solidFill>
                <a:latin typeface="Arial" panose="020B0604020202020204" pitchFamily="34" charset="0"/>
                <a:cs typeface="Arial" panose="020B0604020202020204" pitchFamily="34" charset="0"/>
              </a:rPr>
              <a:t>Foto </a:t>
            </a:r>
            <a:r>
              <a:rPr lang="pt-BR" sz="1900" b="1" i="1" dirty="0">
                <a:solidFill>
                  <a:schemeClr val="bg1"/>
                </a:solidFill>
                <a:latin typeface="Arial" panose="020B0604020202020204" pitchFamily="34" charset="0"/>
                <a:cs typeface="Arial" panose="020B0604020202020204" pitchFamily="34" charset="0"/>
              </a:rPr>
              <a:t>da primeira reunião de trabalho para a construção do Plano de Carreira com </a:t>
            </a:r>
            <a:r>
              <a:rPr lang="pt-BR" sz="1900" b="1" i="1" dirty="0" smtClean="0">
                <a:solidFill>
                  <a:schemeClr val="bg1"/>
                </a:solidFill>
                <a:latin typeface="Arial" panose="020B0604020202020204" pitchFamily="34" charset="0"/>
                <a:cs typeface="Arial" panose="020B0604020202020204" pitchFamily="34" charset="0"/>
              </a:rPr>
              <a:t>REPRESENTANTES DOS SINDICATOS, RH’S DAS UEBAS e SAEB</a:t>
            </a:r>
            <a:r>
              <a:rPr lang="pt-BR" sz="1900" b="1" i="1" dirty="0" smtClean="0">
                <a:solidFill>
                  <a:srgbClr val="FFFF00"/>
                </a:solidFill>
                <a:latin typeface="Arial" panose="020B0604020202020204" pitchFamily="34" charset="0"/>
                <a:cs typeface="Arial" panose="020B0604020202020204" pitchFamily="34" charset="0"/>
              </a:rPr>
              <a:t>. </a:t>
            </a:r>
            <a:endParaRPr lang="pt-BR" sz="1900" b="1" i="1" dirty="0">
              <a:solidFill>
                <a:srgbClr val="FFFF00"/>
              </a:solidFill>
              <a:latin typeface="Arial" panose="020B0604020202020204" pitchFamily="34" charset="0"/>
              <a:cs typeface="Arial" panose="020B0604020202020204" pitchFamily="34" charset="0"/>
            </a:endParaRPr>
          </a:p>
        </p:txBody>
      </p:sp>
      <p:pic>
        <p:nvPicPr>
          <p:cNvPr id="5122" name="Picture 2" descr="C:\Users\Euzebio\Desktop\Reunião SAE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8813" y="2060848"/>
            <a:ext cx="6317523" cy="3456384"/>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3</a:t>
            </a:fld>
            <a:endParaRPr lang="pt-BR" dirty="0">
              <a:solidFill>
                <a:srgbClr val="DBF5F9">
                  <a:shade val="90000"/>
                </a:srgbClr>
              </a:solidFill>
            </a:endParaRPr>
          </a:p>
        </p:txBody>
      </p:sp>
    </p:spTree>
    <p:extLst>
      <p:ext uri="{BB962C8B-B14F-4D97-AF65-F5344CB8AC3E}">
        <p14:creationId xmlns:p14="http://schemas.microsoft.com/office/powerpoint/2010/main" val="115364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a:bodyPr>
          <a:lstStyle/>
          <a:p>
            <a:pPr algn="ctr"/>
            <a:r>
              <a:rPr lang="pt-BR" sz="2500" b="1" i="1" dirty="0" smtClean="0">
                <a:solidFill>
                  <a:srgbClr val="FFFF00"/>
                </a:solidFill>
                <a:latin typeface="Arial" panose="020B0604020202020204" pitchFamily="34" charset="0"/>
                <a:ea typeface="+mj-ea"/>
                <a:cs typeface="Arial" panose="020B0604020202020204" pitchFamily="34" charset="0"/>
              </a:rPr>
              <a:t>(Foto 01)</a:t>
            </a:r>
          </a:p>
          <a:p>
            <a:pPr algn="ctr"/>
            <a:endParaRPr lang="pt-BR" sz="2500"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Lista de presença na primeira reunião do Grupo de Trabalho da SAEB, conjuntamente com o SINTEST UNEB/UEFS e PGDP-UNEB . </a:t>
            </a:r>
            <a:r>
              <a:rPr lang="pt-BR" sz="1800" b="1" i="1" dirty="0" smtClean="0">
                <a:solidFill>
                  <a:srgbClr val="FFFF00"/>
                </a:solidFill>
                <a:latin typeface="Arial" panose="020B0604020202020204" pitchFamily="34" charset="0"/>
                <a:ea typeface="+mj-ea"/>
                <a:cs typeface="Arial" panose="020B0604020202020204" pitchFamily="34" charset="0"/>
              </a:rPr>
              <a:t>(2008)</a:t>
            </a:r>
            <a:endParaRPr lang="pt-BR" sz="1800" i="1" dirty="0" smtClean="0">
              <a:solidFill>
                <a:srgbClr val="FFFF00"/>
              </a:solidFill>
              <a:latin typeface="Arial" panose="020B0604020202020204" pitchFamily="34" charset="0"/>
              <a:ea typeface="+mj-ea"/>
              <a:cs typeface="Arial" panose="020B0604020202020204" pitchFamily="34" charset="0"/>
            </a:endParaRPr>
          </a:p>
        </p:txBody>
      </p:sp>
      <p:pic>
        <p:nvPicPr>
          <p:cNvPr id="3074" name="Picture 2" descr="C:\Users\Euzebio\Desktop\PASTA PALESTRA SINTEST 16 DE JUNHO DE 2021\PARTE 01 17.07.27 (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7506" y="2060848"/>
            <a:ext cx="6370838" cy="3744416"/>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4</a:t>
            </a:fld>
            <a:endParaRPr lang="pt-BR" dirty="0">
              <a:solidFill>
                <a:srgbClr val="DBF5F9">
                  <a:shade val="90000"/>
                </a:srgbClr>
              </a:solidFill>
            </a:endParaRPr>
          </a:p>
        </p:txBody>
      </p:sp>
    </p:spTree>
    <p:extLst>
      <p:ext uri="{BB962C8B-B14F-4D97-AF65-F5344CB8AC3E}">
        <p14:creationId xmlns:p14="http://schemas.microsoft.com/office/powerpoint/2010/main" val="2718362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a:bodyPr>
          <a:lstStyle/>
          <a:p>
            <a:pPr algn="ctr"/>
            <a:r>
              <a:rPr lang="pt-BR" sz="2500" b="1" i="1" dirty="0" smtClean="0">
                <a:solidFill>
                  <a:srgbClr val="FFFF00"/>
                </a:solidFill>
                <a:latin typeface="Arial" panose="020B0604020202020204" pitchFamily="34" charset="0"/>
                <a:ea typeface="+mj-ea"/>
                <a:cs typeface="Arial" panose="020B0604020202020204" pitchFamily="34" charset="0"/>
              </a:rPr>
              <a:t>Foto 02</a:t>
            </a:r>
            <a:endParaRPr lang="pt-BR" sz="2500" i="1" dirty="0" smtClean="0">
              <a:solidFill>
                <a:srgbClr val="FFFF00"/>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Lista de presença na primeira reunião do Grupo de Trabalho da SAEB, conjuntamente com o SINTEST UNEB/UEFS e PGDP-UNEB em </a:t>
            </a:r>
            <a:r>
              <a:rPr lang="pt-BR" sz="1800" b="1" i="1" dirty="0" smtClean="0">
                <a:solidFill>
                  <a:srgbClr val="FFFF00"/>
                </a:solidFill>
                <a:latin typeface="Arial" panose="020B0604020202020204" pitchFamily="34" charset="0"/>
                <a:ea typeface="+mj-ea"/>
                <a:cs typeface="Arial" panose="020B0604020202020204" pitchFamily="34" charset="0"/>
              </a:rPr>
              <a:t>2008</a:t>
            </a:r>
            <a:endParaRPr lang="pt-BR" sz="1800" i="1" dirty="0" smtClean="0">
              <a:solidFill>
                <a:srgbClr val="FFFF00"/>
              </a:solidFill>
              <a:latin typeface="Arial" panose="020B0604020202020204" pitchFamily="34" charset="0"/>
              <a:ea typeface="+mj-ea"/>
              <a:cs typeface="Arial" panose="020B0604020202020204" pitchFamily="34" charset="0"/>
            </a:endParaRPr>
          </a:p>
        </p:txBody>
      </p:sp>
      <p:pic>
        <p:nvPicPr>
          <p:cNvPr id="4098" name="Picture 2" descr="C:\Users\Euzebio\Desktop\PASTA PALESTRA SINTEST 16 DE JUNHO DE 2021\PARTE 02 17.07.27 (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772816"/>
            <a:ext cx="7188799" cy="3600400"/>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5</a:t>
            </a:fld>
            <a:endParaRPr lang="pt-BR" dirty="0">
              <a:solidFill>
                <a:srgbClr val="DBF5F9">
                  <a:shade val="90000"/>
                </a:srgbClr>
              </a:solidFill>
            </a:endParaRPr>
          </a:p>
        </p:txBody>
      </p:sp>
    </p:spTree>
    <p:extLst>
      <p:ext uri="{BB962C8B-B14F-4D97-AF65-F5344CB8AC3E}">
        <p14:creationId xmlns:p14="http://schemas.microsoft.com/office/powerpoint/2010/main" val="3434651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a:bodyPr>
          <a:lstStyle/>
          <a:p>
            <a:pPr algn="ctr"/>
            <a:r>
              <a:rPr lang="pt-BR" sz="2500" b="1" i="1" dirty="0" smtClean="0">
                <a:solidFill>
                  <a:srgbClr val="FFFF00"/>
                </a:solidFill>
                <a:latin typeface="Arial" panose="020B0604020202020204" pitchFamily="34" charset="0"/>
                <a:ea typeface="+mj-ea"/>
                <a:cs typeface="Arial" panose="020B0604020202020204" pitchFamily="34" charset="0"/>
              </a:rPr>
              <a:t>Imagem 01</a:t>
            </a:r>
            <a:endParaRPr lang="pt-BR" sz="2500" i="1" dirty="0" smtClean="0">
              <a:solidFill>
                <a:srgbClr val="FFFF00"/>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r>
              <a:rPr lang="pt-BR" sz="1800" b="1" i="1" dirty="0" smtClean="0">
                <a:solidFill>
                  <a:srgbClr val="FFFF00"/>
                </a:solidFill>
                <a:latin typeface="Arial" panose="020B0604020202020204" pitchFamily="34" charset="0"/>
                <a:ea typeface="+mj-ea"/>
                <a:cs typeface="Arial" panose="020B0604020202020204" pitchFamily="34" charset="0"/>
              </a:rPr>
              <a:t>Reunião na Sala da Reitoria da UNEB para e entrega </a:t>
            </a:r>
            <a:r>
              <a:rPr lang="pt-BR" sz="1800" b="1" i="1" dirty="0">
                <a:solidFill>
                  <a:srgbClr val="FFFF00"/>
                </a:solidFill>
                <a:latin typeface="Arial" panose="020B0604020202020204" pitchFamily="34" charset="0"/>
                <a:ea typeface="+mj-ea"/>
                <a:cs typeface="Arial" panose="020B0604020202020204" pitchFamily="34" charset="0"/>
              </a:rPr>
              <a:t>do Relatório Final do Trabalho da Comissão Interna: Pauta Interna </a:t>
            </a:r>
            <a:r>
              <a:rPr lang="pt-BR" sz="1800" b="1" i="1" dirty="0" smtClean="0">
                <a:solidFill>
                  <a:srgbClr val="FFFF00"/>
                </a:solidFill>
                <a:latin typeface="Arial" panose="020B0604020202020204" pitchFamily="34" charset="0"/>
                <a:ea typeface="+mj-ea"/>
                <a:cs typeface="Arial" panose="020B0604020202020204" pitchFamily="34" charset="0"/>
              </a:rPr>
              <a:t>de </a:t>
            </a:r>
            <a:r>
              <a:rPr lang="pt-BR" sz="1800" b="1" i="1" dirty="0">
                <a:solidFill>
                  <a:srgbClr val="FFFF00"/>
                </a:solidFill>
                <a:latin typeface="Arial" panose="020B0604020202020204" pitchFamily="34" charset="0"/>
                <a:ea typeface="+mj-ea"/>
                <a:cs typeface="Arial" panose="020B0604020202020204" pitchFamily="34" charset="0"/>
              </a:rPr>
              <a:t>Reivindicações - Categoria - Servidores </a:t>
            </a:r>
            <a:r>
              <a:rPr lang="pt-BR" sz="1800" b="1" i="1" dirty="0" smtClean="0">
                <a:solidFill>
                  <a:srgbClr val="FFFF00"/>
                </a:solidFill>
                <a:latin typeface="Arial" panose="020B0604020202020204" pitchFamily="34" charset="0"/>
                <a:ea typeface="+mj-ea"/>
                <a:cs typeface="Arial" panose="020B0604020202020204" pitchFamily="34" charset="0"/>
              </a:rPr>
              <a:t>Técnico, em 2016.</a:t>
            </a:r>
            <a:endParaRPr lang="pt-BR" sz="1800" i="1" dirty="0" smtClean="0">
              <a:solidFill>
                <a:srgbClr val="FFFF00"/>
              </a:solidFill>
              <a:latin typeface="Arial" panose="020B0604020202020204" pitchFamily="34" charset="0"/>
              <a:ea typeface="+mj-ea"/>
              <a:cs typeface="Arial" panose="020B0604020202020204" pitchFamily="34" charset="0"/>
            </a:endParaRPr>
          </a:p>
        </p:txBody>
      </p:sp>
      <p:pic>
        <p:nvPicPr>
          <p:cNvPr id="1026" name="Picture 2" descr="C:\Users\Euzebio\Desktop\Reunião na reitoria 20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1844824"/>
            <a:ext cx="3057525" cy="3057525"/>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6</a:t>
            </a:fld>
            <a:endParaRPr lang="pt-BR" dirty="0">
              <a:solidFill>
                <a:srgbClr val="DBF5F9">
                  <a:shade val="90000"/>
                </a:srgbClr>
              </a:solidFill>
            </a:endParaRPr>
          </a:p>
        </p:txBody>
      </p:sp>
    </p:spTree>
    <p:extLst>
      <p:ext uri="{BB962C8B-B14F-4D97-AF65-F5344CB8AC3E}">
        <p14:creationId xmlns:p14="http://schemas.microsoft.com/office/powerpoint/2010/main" val="1520231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fontScale="25000" lnSpcReduction="20000"/>
          </a:bodyPr>
          <a:lstStyle/>
          <a:p>
            <a:pPr algn="ctr">
              <a:lnSpc>
                <a:spcPct val="170000"/>
              </a:lnSpc>
            </a:pPr>
            <a:r>
              <a:rPr lang="pt-BR" sz="6200" b="1" dirty="0" smtClean="0">
                <a:solidFill>
                  <a:srgbClr val="FFFF00"/>
                </a:solidFill>
                <a:latin typeface="Arial" panose="020B0604020202020204" pitchFamily="34" charset="0"/>
                <a:ea typeface="+mj-ea"/>
                <a:cs typeface="Arial" panose="020B0604020202020204" pitchFamily="34" charset="0"/>
              </a:rPr>
              <a:t>UM PONTO PARA DESTAQUE</a:t>
            </a:r>
          </a:p>
          <a:p>
            <a:pPr algn="ctr">
              <a:lnSpc>
                <a:spcPct val="170000"/>
              </a:lnSpc>
            </a:pPr>
            <a:r>
              <a:rPr lang="pt-BR" sz="6200" b="1" dirty="0">
                <a:solidFill>
                  <a:prstClr val="black"/>
                </a:solidFill>
                <a:latin typeface="Arial" panose="020B0604020202020204" pitchFamily="34" charset="0"/>
                <a:ea typeface="+mj-ea"/>
                <a:cs typeface="Arial" panose="020B0604020202020204" pitchFamily="34" charset="0"/>
              </a:rPr>
              <a:t>CRIAÇÃO DE PROPOSTA DE REGULAMENTAÇÃO PARA IMPLEMENTAÇÃO DO INCENTIVO À PRODUÇÃO TÉCNICA E CIENTÍFICA DO SERVIDOR TÉCNICO E ANALISTA UNIVERSITÁRIO COM 10 % ACRESCIDO AO SALÁRIO.</a:t>
            </a:r>
            <a:endParaRPr lang="pt-BR" sz="6200" b="1" dirty="0" smtClean="0">
              <a:solidFill>
                <a:prstClr val="black"/>
              </a:solidFill>
              <a:latin typeface="Arial" panose="020B0604020202020204" pitchFamily="34" charset="0"/>
              <a:ea typeface="+mj-ea"/>
              <a:cs typeface="Arial" panose="020B0604020202020204" pitchFamily="34" charset="0"/>
            </a:endParaRPr>
          </a:p>
          <a:p>
            <a:pPr algn="ctr">
              <a:lnSpc>
                <a:spcPct val="170000"/>
              </a:lnSpc>
            </a:pPr>
            <a:endParaRPr lang="pt-BR" sz="3200" b="1" dirty="0" smtClean="0">
              <a:solidFill>
                <a:prstClr val="black"/>
              </a:solidFill>
              <a:latin typeface="Arial" panose="020B0604020202020204" pitchFamily="34" charset="0"/>
              <a:ea typeface="+mj-ea"/>
              <a:cs typeface="Arial" panose="020B0604020202020204" pitchFamily="34" charset="0"/>
            </a:endParaRPr>
          </a:p>
          <a:p>
            <a:pPr algn="just">
              <a:lnSpc>
                <a:spcPct val="170000"/>
              </a:lnSpc>
            </a:pPr>
            <a:r>
              <a:rPr lang="pt-BR" sz="5000" b="1" dirty="0" smtClean="0">
                <a:solidFill>
                  <a:srgbClr val="FFFF00"/>
                </a:solidFill>
                <a:latin typeface="Arial" panose="020B0604020202020204" pitchFamily="34" charset="0"/>
                <a:ea typeface="+mj-ea"/>
                <a:cs typeface="Arial" panose="020B0604020202020204" pitchFamily="34" charset="0"/>
              </a:rPr>
              <a:t>PROPOSTA DE REGULAMENTAÇÃO PARA IMPLEMENTAÇÃO DO INCENTIVO À PRODUÇÃO TÉCNICA E CIENTÍFICA DOS SERVIDORES, TÉCNICO UNIVERSITÁRIO E ANALISTA UNIVERSITÁRIO DA UNIVERSIDADE DO ESTADO DA BAHIA – UNEB, COM 10 % ACRESCIDO AO SALÁRIO</a:t>
            </a:r>
            <a:r>
              <a:rPr lang="pt-BR" sz="5000" b="1" dirty="0" smtClean="0">
                <a:solidFill>
                  <a:prstClr val="black"/>
                </a:solidFill>
                <a:latin typeface="Arial" panose="020B0604020202020204" pitchFamily="34" charset="0"/>
                <a:ea typeface="+mj-ea"/>
                <a:cs typeface="Arial" panose="020B0604020202020204" pitchFamily="34" charset="0"/>
              </a:rPr>
              <a:t>, ELABORADA PELA SUBCOMISSÃO 04, REPRESENTANTES DOS TÉCNICOS-ADMINISTRATIVOS, FORMADA PELOS MEMBROS, ALESSANDRA NASCIMENTO SOUZA, MATRÍCULA 74.520.058-7, ANANETE DE OLIVEIRA SAMPAIO, MATRÍCULA 74.000664-5, DENISE ABIGAIL BRITTO FREITAS, MATRÍCULA 74.522258, CRIADA EM 18/11/2015 PELA COMISSÃO DE SISTEMATIZAÇÃO DA PAUTA INTERNA DOS SERVIDORES TÉCNICO-ADMINISTRATIVOS, PORTARIA Nº 2.522/2015, PUBLICADA EM 24/10/2015.</a:t>
            </a:r>
          </a:p>
          <a:p>
            <a:pPr algn="just">
              <a:lnSpc>
                <a:spcPct val="170000"/>
              </a:lnSpc>
            </a:pPr>
            <a:endParaRPr lang="pt-BR" sz="3200" b="1" i="1" dirty="0">
              <a:solidFill>
                <a:prstClr val="black"/>
              </a:solidFill>
              <a:latin typeface="Arial" panose="020B0604020202020204" pitchFamily="34" charset="0"/>
              <a:ea typeface="+mj-ea"/>
              <a:cs typeface="Arial" panose="020B0604020202020204" pitchFamily="34" charset="0"/>
            </a:endParaRPr>
          </a:p>
          <a:p>
            <a:pPr algn="just">
              <a:lnSpc>
                <a:spcPct val="170000"/>
              </a:lnSpc>
            </a:pPr>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7</a:t>
            </a:fld>
            <a:endParaRPr lang="pt-BR" dirty="0">
              <a:solidFill>
                <a:srgbClr val="DBF5F9">
                  <a:shade val="90000"/>
                </a:srgbClr>
              </a:solidFill>
            </a:endParaRPr>
          </a:p>
        </p:txBody>
      </p:sp>
    </p:spTree>
    <p:extLst>
      <p:ext uri="{BB962C8B-B14F-4D97-AF65-F5344CB8AC3E}">
        <p14:creationId xmlns:p14="http://schemas.microsoft.com/office/powerpoint/2010/main" val="3106069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395536" y="1196752"/>
            <a:ext cx="8568952" cy="5400600"/>
          </a:xfrm>
        </p:spPr>
        <p:txBody>
          <a:bodyPr>
            <a:normAutofit fontScale="25000" lnSpcReduction="20000"/>
          </a:bodyPr>
          <a:lstStyle/>
          <a:p>
            <a:pPr algn="ctr">
              <a:lnSpc>
                <a:spcPct val="170000"/>
              </a:lnSpc>
            </a:pPr>
            <a:r>
              <a:rPr lang="pt-BR" sz="8000" b="1" dirty="0" smtClean="0">
                <a:solidFill>
                  <a:srgbClr val="FFFF00"/>
                </a:solidFill>
                <a:latin typeface="Arial" panose="020B0604020202020204" pitchFamily="34" charset="0"/>
                <a:ea typeface="+mj-ea"/>
                <a:cs typeface="Arial" panose="020B0604020202020204" pitchFamily="34" charset="0"/>
              </a:rPr>
              <a:t>UM PONTO PARA DESTAQUE</a:t>
            </a:r>
          </a:p>
          <a:p>
            <a:pPr algn="ctr">
              <a:lnSpc>
                <a:spcPct val="170000"/>
              </a:lnSpc>
            </a:pPr>
            <a:endParaRPr lang="pt-BR" sz="3200" b="1" dirty="0" smtClean="0">
              <a:solidFill>
                <a:prstClr val="black"/>
              </a:solidFill>
              <a:latin typeface="Arial" panose="020B0604020202020204" pitchFamily="34" charset="0"/>
              <a:ea typeface="+mj-ea"/>
              <a:cs typeface="Arial" panose="020B0604020202020204" pitchFamily="34" charset="0"/>
            </a:endParaRPr>
          </a:p>
          <a:p>
            <a:pPr algn="just">
              <a:lnSpc>
                <a:spcPct val="170000"/>
              </a:lnSpc>
            </a:pPr>
            <a:r>
              <a:rPr lang="pt-BR" sz="5900" b="1" dirty="0" smtClean="0">
                <a:solidFill>
                  <a:prstClr val="black"/>
                </a:solidFill>
                <a:latin typeface="Arial" panose="020B0604020202020204" pitchFamily="34" charset="0"/>
                <a:ea typeface="+mj-ea"/>
                <a:cs typeface="Arial" panose="020B0604020202020204" pitchFamily="34" charset="0"/>
              </a:rPr>
              <a:t>É SALUTAR REFORÇAR QUE EM CONFORMIDADE COM A LEGISLAÇÃO DOS SERVIDORES ORA ANALISADOS, ESPECIALMENTE AS LEIS 6.677/1994 E 8.352/2002, </a:t>
            </a:r>
            <a:r>
              <a:rPr lang="pt-BR" sz="5900" b="1" dirty="0" smtClean="0">
                <a:solidFill>
                  <a:srgbClr val="FFFF00"/>
                </a:solidFill>
                <a:latin typeface="Arial" panose="020B0604020202020204" pitchFamily="34" charset="0"/>
                <a:ea typeface="+mj-ea"/>
                <a:cs typeface="Arial" panose="020B0604020202020204" pitchFamily="34" charset="0"/>
              </a:rPr>
              <a:t>A EXISTÊNCIA DE PLANOS DE CARREIRAS PREVENDO A PROMOÇÃO E PROGRESSÃO DOS SERVIDORES ESTADUAIS É LEGALMENTE COMPATÍVEL COM A PERCEPÇÃO DE INCENTIVOS E GRATIFICAÇÕES PREVISTAS EM LEI</a:t>
            </a:r>
            <a:r>
              <a:rPr lang="pt-BR" sz="5900" b="1" dirty="0" smtClean="0">
                <a:solidFill>
                  <a:prstClr val="black"/>
                </a:solidFill>
                <a:latin typeface="Arial" panose="020B0604020202020204" pitchFamily="34" charset="0"/>
                <a:ea typeface="+mj-ea"/>
                <a:cs typeface="Arial" panose="020B0604020202020204" pitchFamily="34" charset="0"/>
              </a:rPr>
              <a:t>, A EXEMPLO DO QUE JÁ OCORRE NA CARREIRA DOCENTE DO MAGISTÉRIO SUPERIOR, PARA A QUAL SÃO PREVISTOS OS PROCESSOS DE PROMOÇÃO, </a:t>
            </a:r>
            <a:r>
              <a:rPr lang="pt-BR" sz="5900" b="1" dirty="0" smtClean="0">
                <a:solidFill>
                  <a:srgbClr val="FFFF00"/>
                </a:solidFill>
                <a:latin typeface="Arial" panose="020B0604020202020204" pitchFamily="34" charset="0"/>
                <a:ea typeface="+mj-ea"/>
                <a:cs typeface="Arial" panose="020B0604020202020204" pitchFamily="34" charset="0"/>
              </a:rPr>
              <a:t>PROGRESSÃO E O RECEBIMENTO DE INCENTIVO À PRODUÇÃO TÉCNICA-CIENTÍFICA</a:t>
            </a:r>
            <a:r>
              <a:rPr lang="pt-BR" sz="5900" b="1" dirty="0" smtClean="0">
                <a:solidFill>
                  <a:prstClr val="black"/>
                </a:solidFill>
                <a:latin typeface="Arial" panose="020B0604020202020204" pitchFamily="34" charset="0"/>
                <a:ea typeface="+mj-ea"/>
                <a:cs typeface="Arial" panose="020B0604020202020204" pitchFamily="34" charset="0"/>
              </a:rPr>
              <a:t>, SEM QUALQUER PREJUÍZO OU INCOMPATIBILIDADE.</a:t>
            </a:r>
          </a:p>
          <a:p>
            <a:pPr algn="just">
              <a:lnSpc>
                <a:spcPct val="170000"/>
              </a:lnSpc>
            </a:pPr>
            <a:endParaRPr lang="pt-BR" sz="3200" b="1" i="1" dirty="0">
              <a:solidFill>
                <a:prstClr val="black"/>
              </a:solidFill>
              <a:latin typeface="Arial" panose="020B0604020202020204" pitchFamily="34" charset="0"/>
              <a:ea typeface="+mj-ea"/>
              <a:cs typeface="Arial" panose="020B0604020202020204" pitchFamily="34" charset="0"/>
            </a:endParaRPr>
          </a:p>
          <a:p>
            <a:pPr algn="just">
              <a:lnSpc>
                <a:spcPct val="170000"/>
              </a:lnSpc>
            </a:pPr>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8</a:t>
            </a:fld>
            <a:endParaRPr lang="pt-BR" dirty="0">
              <a:solidFill>
                <a:srgbClr val="DBF5F9">
                  <a:shade val="90000"/>
                </a:srgbClr>
              </a:solidFill>
            </a:endParaRPr>
          </a:p>
        </p:txBody>
      </p:sp>
    </p:spTree>
    <p:extLst>
      <p:ext uri="{BB962C8B-B14F-4D97-AF65-F5344CB8AC3E}">
        <p14:creationId xmlns:p14="http://schemas.microsoft.com/office/powerpoint/2010/main" val="325837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1520" y="188641"/>
            <a:ext cx="8568952" cy="504055"/>
          </a:xfrm>
        </p:spPr>
        <p:txBody>
          <a:bodyPr>
            <a:normAutofit/>
          </a:bodyPr>
          <a:lstStyle/>
          <a:p>
            <a:r>
              <a:rPr lang="pt-BR" sz="2600" dirty="0" smtClean="0">
                <a:latin typeface="Arial" panose="020B0604020202020204" pitchFamily="34" charset="0"/>
                <a:cs typeface="Arial" panose="020B0604020202020204" pitchFamily="34" charset="0"/>
              </a:rPr>
              <a:t>UNIVERSIDADE DO ESTADO DA BAHIA (UNEB)</a:t>
            </a:r>
            <a:endParaRPr lang="pt-BR" sz="26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79512" y="908720"/>
            <a:ext cx="8784976" cy="5760639"/>
          </a:xfrm>
        </p:spPr>
        <p:txBody>
          <a:bodyPr>
            <a:normAutofit fontScale="25000" lnSpcReduction="20000"/>
          </a:bodyPr>
          <a:lstStyle/>
          <a:p>
            <a:pPr algn="just">
              <a:lnSpc>
                <a:spcPct val="170000"/>
              </a:lnSpc>
            </a:pPr>
            <a:endParaRPr lang="pt-BR" sz="3200" b="1" dirty="0" smtClean="0">
              <a:solidFill>
                <a:prstClr val="black"/>
              </a:solidFill>
              <a:latin typeface="Arial" panose="020B0604020202020204" pitchFamily="34" charset="0"/>
              <a:ea typeface="+mj-ea"/>
              <a:cs typeface="Arial" panose="020B0604020202020204" pitchFamily="34" charset="0"/>
            </a:endParaRPr>
          </a:p>
          <a:p>
            <a:pPr algn="just">
              <a:lnSpc>
                <a:spcPct val="170000"/>
              </a:lnSpc>
            </a:pPr>
            <a:r>
              <a:rPr lang="pt-BR" sz="7200" b="1" dirty="0" smtClean="0">
                <a:solidFill>
                  <a:prstClr val="black"/>
                </a:solidFill>
                <a:latin typeface="Arial" panose="020B0604020202020204" pitchFamily="34" charset="0"/>
                <a:ea typeface="+mj-ea"/>
                <a:cs typeface="Arial" panose="020B0604020202020204" pitchFamily="34" charset="0"/>
              </a:rPr>
              <a:t>(...) PELAS RAZÕES ATÉ AQUI EXPOSTOS, ENTENDEMOS QUE É UMA PROPOSTA VIÁVEL AOS ANALISTAS E TÉCNICOS UNIVERSITÁRIOS, CONFIGURANDO-SE UMA AÇÃO AFIRMATIVA, QUE SE CONSTITUI EM UMA POLÍTICA PÚBLICA VOLTADA PARA CORREÇÃO E REPARAÇÃO DE DESIGUALDADE SOCIAL HISTORICAMENTE INSTITUÍDA E QUE REPRESENTARÁ GANHOS REAIS AOS SERVIDORES ADMINISTRATIVOS DA UNEB, </a:t>
            </a:r>
            <a:r>
              <a:rPr lang="pt-BR" sz="7200" b="1" dirty="0" smtClean="0">
                <a:solidFill>
                  <a:srgbClr val="FFFF00"/>
                </a:solidFill>
                <a:latin typeface="Arial" panose="020B0604020202020204" pitchFamily="34" charset="0"/>
                <a:ea typeface="+mj-ea"/>
                <a:cs typeface="Arial" panose="020B0604020202020204" pitchFamily="34" charset="0"/>
              </a:rPr>
              <a:t>ENTENDENDO-SE TAMBÉM QUE SEUS EFEITOS LEGAIS DEVEM SER EXTENSIVOS AOS SERVIDORES DO QUADRO PERMANENTE QUE FICARAM EM CONDIÇÃO DE “SERVIDORES EM CARGOS DE EXTINÇÃO”, ISTO É, TODOS OS SERVIDORES DE NÍVEL DE APOIO, COGNOMINADOS NA-01, NA-02 E NA-03</a:t>
            </a:r>
            <a:r>
              <a:rPr lang="pt-BR" sz="7200" b="1" dirty="0" smtClean="0">
                <a:solidFill>
                  <a:prstClr val="black"/>
                </a:solidFill>
                <a:latin typeface="Arial" panose="020B0604020202020204" pitchFamily="34" charset="0"/>
                <a:ea typeface="+mj-ea"/>
                <a:cs typeface="Arial" panose="020B0604020202020204" pitchFamily="34" charset="0"/>
              </a:rPr>
              <a:t>, OS SERVIDORES QUE NÃO FORAM ENQUADRADOS NEM COMO TÉCNICO E NEM ANALISTA UNIVERSITÁRIO, E PERMANECEM COMO TÉCNICOS ADMINISTRATIVOS (...)</a:t>
            </a:r>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b="1" i="1" dirty="0" smtClean="0">
              <a:solidFill>
                <a:prstClr val="black"/>
              </a:solidFill>
              <a:latin typeface="Arial" panose="020B0604020202020204" pitchFamily="34" charset="0"/>
              <a:ea typeface="+mj-ea"/>
              <a:cs typeface="Arial" panose="020B0604020202020204" pitchFamily="34" charset="0"/>
            </a:endParaRPr>
          </a:p>
          <a:p>
            <a:pPr algn="just"/>
            <a:endParaRPr lang="pt-BR" sz="2500" dirty="0" smtClean="0">
              <a:solidFill>
                <a:prstClr val="black"/>
              </a:solidFill>
              <a:latin typeface="Arial" panose="020B0604020202020204" pitchFamily="34" charset="0"/>
              <a:ea typeface="+mj-ea"/>
              <a:cs typeface="Arial" panose="020B0604020202020204" pitchFamily="34" charset="0"/>
            </a:endParaRPr>
          </a:p>
          <a:p>
            <a:pPr algn="just"/>
            <a:r>
              <a:rPr lang="pt-BR" sz="1800" b="1" i="1" dirty="0" smtClean="0">
                <a:solidFill>
                  <a:prstClr val="black"/>
                </a:solidFill>
                <a:latin typeface="Arial" panose="020B0604020202020204" pitchFamily="34" charset="0"/>
                <a:ea typeface="+mj-ea"/>
                <a:cs typeface="Arial" panose="020B0604020202020204" pitchFamily="34" charset="0"/>
              </a:rPr>
              <a:t>  </a:t>
            </a:r>
          </a:p>
          <a:p>
            <a:pPr algn="just"/>
            <a:endParaRPr lang="pt-BR" sz="1800" b="1" i="1" dirty="0" smtClean="0">
              <a:solidFill>
                <a:prstClr val="black"/>
              </a:solidFill>
              <a:latin typeface="Arial" panose="020B0604020202020204" pitchFamily="34" charset="0"/>
              <a:ea typeface="+mj-ea"/>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501C64D8-9E4B-4D65-BF76-9724EF71FE5B}" type="slidenum">
              <a:rPr lang="pt-BR" smtClean="0">
                <a:solidFill>
                  <a:srgbClr val="DBF5F9">
                    <a:shade val="90000"/>
                  </a:srgbClr>
                </a:solidFill>
              </a:rPr>
              <a:pPr/>
              <a:t>9</a:t>
            </a:fld>
            <a:endParaRPr lang="pt-BR" dirty="0">
              <a:solidFill>
                <a:srgbClr val="DBF5F9">
                  <a:shade val="90000"/>
                </a:srgbClr>
              </a:solidFill>
            </a:endParaRPr>
          </a:p>
        </p:txBody>
      </p:sp>
    </p:spTree>
    <p:extLst>
      <p:ext uri="{BB962C8B-B14F-4D97-AF65-F5344CB8AC3E}">
        <p14:creationId xmlns:p14="http://schemas.microsoft.com/office/powerpoint/2010/main" val="14907823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683</Words>
  <Application>Microsoft Office PowerPoint</Application>
  <PresentationFormat>Apresentação na tela (4:3)</PresentationFormat>
  <Paragraphs>118</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Fluxo</vt:lpstr>
      <vt:lpstr>UNIVERSIDADE DO ESTADO DA BAHIA (UNEB)</vt:lpstr>
      <vt:lpstr>UNIVERSIDADE DO ESTADO DA BAHIA (UNEB)</vt:lpstr>
      <vt:lpstr>UNIVERSIDADE DO ESTADO DA BAHIA (UNEB)</vt:lpstr>
      <vt:lpstr>UNIVERSIDADE DO ESTADO DA BAHIA (UNEB)</vt:lpstr>
      <vt:lpstr>UNIVERSIDADE DO ESTADO DA BAHIA (UNEB)</vt:lpstr>
      <vt:lpstr>UNIVERSIDADE DO ESTADO DA BAHIA (UNEB)</vt:lpstr>
      <vt:lpstr>UNIVERSIDADE DO ESTADO DA BAHIA (UNEB)</vt:lpstr>
      <vt:lpstr>UNIVERSIDADE DO ESTADO DA BAHIA (UNEB)</vt:lpstr>
      <vt:lpstr>UNIVERSIDADE DO ESTADO DA BAHIA (UNEB)</vt:lpstr>
      <vt:lpstr>UNIVERSIDADE DO ESTADO DA BAHIA (UNEB)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SOCIEDADE ESPÍRITA CRISTÃ IRMÃ MIRIAN - SECIM</dc:title>
  <dc:creator>Euzebio</dc:creator>
  <cp:lastModifiedBy>Euzebio</cp:lastModifiedBy>
  <cp:revision>44</cp:revision>
  <dcterms:created xsi:type="dcterms:W3CDTF">2021-06-07T13:32:29Z</dcterms:created>
  <dcterms:modified xsi:type="dcterms:W3CDTF">2021-06-15T13:23:37Z</dcterms:modified>
</cp:coreProperties>
</file>